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301" r:id="rId4"/>
    <p:sldId id="302" r:id="rId5"/>
  </p:sldIdLst>
  <p:sldSz cx="9144000" cy="6858000" type="screen4x3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2B2B2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BD22D88-64CF-4CB7-9CAC-CFC2DC8F2B30}" type="datetimeFigureOut">
              <a:rPr lang="en-US"/>
              <a:pPr>
                <a:defRPr/>
              </a:pPr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79450"/>
            <a:ext cx="4530725" cy="3398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05300"/>
            <a:ext cx="5486400" cy="407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059E90D-335F-4226-9BF3-D1CA50A03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30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47B5-E93E-4E5D-A642-AF969269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96AE-F4DB-4748-BD98-DCC019015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DF12-A7E0-4D07-95BF-608CFF74F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6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CA704-D5EF-4A57-B1B1-210E9E4DA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2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2C71-C0C8-44E7-8F24-B967718CC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B9BDA-FE04-4CC1-AA9A-D6F7427D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C379-B3CA-4A50-96AF-8E0D2D74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BB41E-0167-4E4E-AAFE-6FDE0A959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841F0-F790-4E8E-8D66-940486C7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C8A1-2C17-459A-AD14-F4C94E1EA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5D55-F987-488D-A657-244A39621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8E74-24D4-4986-B83D-424FB1330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F96569-88F5-422C-9145-48FBD315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ulfnews.com/news/gulf/uae/general/uae-central-bank-continues-to-mint-all-six-denominations-official-1.789597" TargetMode="External"/><Relationship Id="rId3" Type="http://schemas.openxmlformats.org/officeDocument/2006/relationships/hyperlink" Target="http://gulfnews.com/news/gulf/uae/general/special-report-don-t-leave-without-your-10-fils-1.789596" TargetMode="External"/><Relationship Id="rId7" Type="http://schemas.openxmlformats.org/officeDocument/2006/relationships/hyperlink" Target="http://gulfnews.com/news/gulf/uae/general/readers-say-they-were-unaware-smaller-fils-coins-existed-1.7901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ulfnews.com/gntv/news/where-s-my-change-1.789911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gulfnews.com/news/gulf/uae/general/pricing-strategy-it-s-all-in-the-numbers-1.789595" TargetMode="External"/><Relationship Id="rId10" Type="http://schemas.openxmlformats.org/officeDocument/2006/relationships/hyperlink" Target="http://gulfnews.com/news/gulf/uae/customers-lose-dirhams-over-fils-1.790718" TargetMode="External"/><Relationship Id="rId4" Type="http://schemas.openxmlformats.org/officeDocument/2006/relationships/hyperlink" Target="http://gulfnews.com/news/gulf/uae/general/consumers-in-uae-must-ask-for-exact-change-1.789599" TargetMode="External"/><Relationship Id="rId9" Type="http://schemas.openxmlformats.org/officeDocument/2006/relationships/hyperlink" Target="http://gulfnews.com/news/gulf/uae/general/every-fils-counts-bank-street-has-no-small-change-1.79413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24744"/>
            <a:ext cx="8856984" cy="2088231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rgbClr val="FF9900"/>
                </a:solidFill>
              </a:rPr>
              <a:t>DON’T LEAVE WITHOUT YOUR 10 FILS</a:t>
            </a:r>
            <a:r>
              <a:rPr lang="en-US" sz="4100" b="1" dirty="0" smtClean="0">
                <a:solidFill>
                  <a:srgbClr val="FF9900"/>
                </a:solidFill>
              </a:rPr>
              <a:t/>
            </a:r>
            <a:br>
              <a:rPr lang="en-US" sz="4100" b="1" dirty="0" smtClean="0">
                <a:solidFill>
                  <a:srgbClr val="FF9900"/>
                </a:solidFill>
              </a:rPr>
            </a:br>
            <a:r>
              <a:rPr lang="en-US" sz="1600" b="1" dirty="0" smtClean="0">
                <a:solidFill>
                  <a:srgbClr val="FF9900"/>
                </a:solidFill>
              </a:rPr>
              <a:t/>
            </a:r>
            <a:br>
              <a:rPr lang="en-US" sz="1600" b="1" dirty="0" smtClean="0">
                <a:solidFill>
                  <a:srgbClr val="FF9900"/>
                </a:solidFill>
              </a:rPr>
            </a:br>
            <a:r>
              <a:rPr lang="en-US" sz="1600" i="1" dirty="0" smtClean="0">
                <a:latin typeface="+mn-lt"/>
              </a:rPr>
              <a:t>Submission for XMA Cross Media Awards 2012 </a:t>
            </a:r>
            <a:br>
              <a:rPr lang="en-US" sz="1600" i="1" dirty="0" smtClean="0">
                <a:latin typeface="+mn-lt"/>
              </a:rPr>
            </a:br>
            <a:r>
              <a:rPr lang="en-US" sz="1600" i="1" dirty="0" smtClean="0">
                <a:latin typeface="+mn-lt"/>
              </a:rPr>
              <a:t>Category: Special Projects</a:t>
            </a:r>
            <a:endParaRPr lang="en-US" sz="1600" dirty="0" smtClean="0">
              <a:latin typeface="+mn-lt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85988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>
                <a:solidFill>
                  <a:srgbClr val="FFC000"/>
                </a:solidFill>
              </a:rPr>
              <a:t>GULF NEWS</a:t>
            </a:r>
            <a:endParaRPr lang="en-US" sz="1800" dirty="0">
              <a:solidFill>
                <a:srgbClr val="FFC000"/>
              </a:solidFill>
            </a:endParaRPr>
          </a:p>
          <a:p>
            <a:pPr eaLnBrk="1" hangingPunct="1"/>
            <a:r>
              <a:rPr lang="en-US" sz="1800" dirty="0" smtClean="0">
                <a:solidFill>
                  <a:srgbClr val="FFC000"/>
                </a:solidFill>
              </a:rPr>
              <a:t>Published:</a:t>
            </a:r>
            <a:r>
              <a:rPr lang="en-US" sz="1800" dirty="0" smtClean="0"/>
              <a:t> April – July 2011</a:t>
            </a:r>
          </a:p>
          <a:p>
            <a:pPr eaLnBrk="1" hangingPunct="1"/>
            <a:r>
              <a:rPr lang="en-US" sz="1400" dirty="0" smtClean="0">
                <a:solidFill>
                  <a:srgbClr val="FFC000"/>
                </a:solidFill>
              </a:rPr>
              <a:t>Sections involved:</a:t>
            </a:r>
            <a:r>
              <a:rPr lang="en-US" sz="1400" dirty="0" smtClean="0"/>
              <a:t> Hub; Readers Desk; Nation; Business; Design; GNTV; Pictures</a:t>
            </a:r>
          </a:p>
          <a:p>
            <a:pPr eaLnBrk="1" hangingPunct="1"/>
            <a:r>
              <a:rPr lang="en-US" sz="1400" dirty="0" smtClean="0">
                <a:solidFill>
                  <a:srgbClr val="FFC000"/>
                </a:solidFill>
              </a:rPr>
              <a:t>Media: </a:t>
            </a:r>
            <a:r>
              <a:rPr lang="en-US" sz="1400" dirty="0" smtClean="0"/>
              <a:t>Online; Print; Reader Interactivity (Web/Twitter/Facebook); Video; Radio</a:t>
            </a:r>
          </a:p>
        </p:txBody>
      </p:sp>
      <p:pic>
        <p:nvPicPr>
          <p:cNvPr id="15363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57313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9900"/>
                </a:solidFill>
              </a:rPr>
              <a:t>Why did we decide on this project?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effectLst/>
              </a:rPr>
              <a:t>A </a:t>
            </a:r>
            <a:r>
              <a:rPr lang="en-US" sz="1600" i="1" dirty="0" smtClean="0">
                <a:effectLst/>
              </a:rPr>
              <a:t>Gulf News</a:t>
            </a:r>
            <a:r>
              <a:rPr lang="en-US" sz="1600" dirty="0" smtClean="0">
                <a:effectLst/>
              </a:rPr>
              <a:t> investigation estimated that at least Dh50 million was being lost annually in retail transactions owing to an alleged shortage of small denomination coins (</a:t>
            </a:r>
            <a:r>
              <a:rPr lang="en-US" sz="1600" dirty="0" err="1" smtClean="0">
                <a:effectLst/>
              </a:rPr>
              <a:t>fils</a:t>
            </a:r>
            <a:r>
              <a:rPr lang="en-US" sz="1600" dirty="0" smtClean="0">
                <a:effectLst/>
              </a:rPr>
              <a:t>) </a:t>
            </a:r>
            <a:r>
              <a:rPr lang="en-US" sz="1600" dirty="0" smtClean="0"/>
              <a:t>in the UAE</a:t>
            </a:r>
            <a:r>
              <a:rPr lang="en-US" sz="1600" dirty="0" smtClean="0">
                <a:effectLst/>
              </a:rPr>
              <a:t>. Retails goods – ranging from fresh vegetables to daily staples to garments – were being routinely sold at </a:t>
            </a:r>
            <a:r>
              <a:rPr lang="en-US" sz="1600" dirty="0" smtClean="0"/>
              <a:t>odd </a:t>
            </a:r>
            <a:r>
              <a:rPr lang="en-US" sz="1600" dirty="0" smtClean="0">
                <a:effectLst/>
              </a:rPr>
              <a:t>prices such as Dh 9.65 or Dh 21.37 or Dh 599.95, but rarely did any consumer demand the small change back. If they did, most retail outlets would cite a shortage of smaller denominations of the UAE currency such as 1 </a:t>
            </a:r>
            <a:r>
              <a:rPr lang="en-US" sz="1600" dirty="0" err="1" smtClean="0">
                <a:effectLst/>
              </a:rPr>
              <a:t>fils</a:t>
            </a:r>
            <a:r>
              <a:rPr lang="en-US" sz="1600" dirty="0" smtClean="0">
                <a:effectLst/>
              </a:rPr>
              <a:t>, 5 </a:t>
            </a:r>
            <a:r>
              <a:rPr lang="en-US" sz="1600" dirty="0" err="1" smtClean="0">
                <a:effectLst/>
              </a:rPr>
              <a:t>fils</a:t>
            </a:r>
            <a:r>
              <a:rPr lang="en-US" sz="1600" dirty="0" smtClean="0">
                <a:effectLst/>
              </a:rPr>
              <a:t> and 10 </a:t>
            </a:r>
            <a:r>
              <a:rPr lang="en-US" sz="1600" dirty="0" err="1" smtClean="0">
                <a:effectLst/>
              </a:rPr>
              <a:t>fils</a:t>
            </a:r>
            <a:r>
              <a:rPr lang="en-US" sz="1600" dirty="0" smtClean="0">
                <a:effectLst/>
              </a:rPr>
              <a:t>. Businesses and banks claimed that the UAE Central Bank was not issuing these denominations and hence they were unable to tender exact change, a stance th</a:t>
            </a:r>
            <a:r>
              <a:rPr lang="en-US" sz="1600" dirty="0" smtClean="0"/>
              <a:t>e Central Bank subsequently refuted. With full respect towards the </a:t>
            </a:r>
            <a:r>
              <a:rPr lang="en-US" sz="1600" dirty="0" smtClean="0">
                <a:effectLst/>
              </a:rPr>
              <a:t>fact that the </a:t>
            </a:r>
            <a:r>
              <a:rPr lang="en-US" sz="1600" dirty="0" err="1" smtClean="0">
                <a:effectLst/>
              </a:rPr>
              <a:t>fils</a:t>
            </a:r>
            <a:r>
              <a:rPr lang="en-US" sz="1600" dirty="0" smtClean="0">
                <a:effectLst/>
              </a:rPr>
              <a:t> is the unit of the dirham (Dh) – the national currency of the UAE – </a:t>
            </a:r>
            <a:r>
              <a:rPr lang="en-US" sz="1600" i="1" dirty="0" smtClean="0">
                <a:effectLst/>
              </a:rPr>
              <a:t>Gulf News </a:t>
            </a:r>
            <a:r>
              <a:rPr lang="en-US" sz="1600" dirty="0" smtClean="0">
                <a:effectLst/>
              </a:rPr>
              <a:t>decided to highlight the issue through a coordinated editorial campaign covering print, online, web video and social media, to raise greater consumer awareness.</a:t>
            </a:r>
            <a:endParaRPr lang="en-US" sz="1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Don’t leave without your 10 </a:t>
            </a:r>
            <a:r>
              <a:rPr lang="en-US" sz="1200" i="1" kern="0" dirty="0" err="1" smtClean="0">
                <a:latin typeface="+mn-lt"/>
                <a:ea typeface="+mj-ea"/>
                <a:cs typeface="+mj-cs"/>
              </a:rPr>
              <a:t>fils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1"/>
            <a:ext cx="8229600" cy="115212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9900"/>
                </a:solidFill>
              </a:rPr>
              <a:t>Key components of the project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3960440"/>
          </a:xfrm>
        </p:spPr>
        <p:txBody>
          <a:bodyPr/>
          <a:lstStyle/>
          <a:p>
            <a:pPr lvl="0"/>
            <a:endParaRPr lang="en-US" sz="1200" dirty="0"/>
          </a:p>
          <a:p>
            <a:pPr lvl="0"/>
            <a:r>
              <a:rPr lang="en-US" sz="1200" b="1" dirty="0" smtClean="0">
                <a:solidFill>
                  <a:srgbClr val="FFC000"/>
                </a:solidFill>
              </a:rPr>
              <a:t>PRINT </a:t>
            </a:r>
            <a:r>
              <a:rPr lang="en-US" sz="1200" dirty="0"/>
              <a:t>Don’t leave without your 10 </a:t>
            </a:r>
            <a:r>
              <a:rPr lang="en-US" sz="1200" dirty="0" err="1" smtClean="0"/>
              <a:t>fils</a:t>
            </a:r>
            <a:r>
              <a:rPr lang="en-US" sz="1200" dirty="0" smtClean="0"/>
              <a:t> (</a:t>
            </a:r>
            <a:r>
              <a:rPr lang="en-US" sz="1200" u="sng" dirty="0" smtClean="0">
                <a:hlinkClick r:id="rId3"/>
              </a:rPr>
              <a:t>http</a:t>
            </a:r>
            <a:r>
              <a:rPr lang="en-US" sz="1200" u="sng" dirty="0">
                <a:hlinkClick r:id="rId3"/>
              </a:rPr>
              <a:t>://</a:t>
            </a:r>
            <a:r>
              <a:rPr lang="en-US" sz="1200" u="sng" dirty="0" smtClean="0">
                <a:hlinkClick r:id="rId3"/>
              </a:rPr>
              <a:t>gulfnews.com/news/gulf/uae/general/special-report-don-t-leave-without-your-10-fils-1.789596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EDITORIAL </a:t>
            </a:r>
            <a:r>
              <a:rPr lang="en-US" sz="1200" b="1" dirty="0" smtClean="0">
                <a:solidFill>
                  <a:srgbClr val="FFC000"/>
                </a:solidFill>
              </a:rPr>
              <a:t>COMMENT </a:t>
            </a:r>
            <a:r>
              <a:rPr lang="en-US" sz="1200" dirty="0" smtClean="0"/>
              <a:t>Consumers </a:t>
            </a:r>
            <a:r>
              <a:rPr lang="en-US" sz="1200" dirty="0"/>
              <a:t>must ask for exact change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4"/>
              </a:rPr>
              <a:t>http</a:t>
            </a:r>
            <a:r>
              <a:rPr lang="en-US" sz="1200" u="sng" dirty="0">
                <a:hlinkClick r:id="rId4"/>
              </a:rPr>
              <a:t>://</a:t>
            </a:r>
            <a:r>
              <a:rPr lang="en-US" sz="1200" u="sng" dirty="0" smtClean="0">
                <a:hlinkClick r:id="rId4"/>
              </a:rPr>
              <a:t>gulfnews.com/news/gulf/uae/general/consumers-in-uae-must-ask-for-exact-change-1.789599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INTERACTIVE GRAPHICS </a:t>
            </a:r>
            <a:r>
              <a:rPr lang="en-US" sz="1200" dirty="0"/>
              <a:t>The different denominations of UAE currency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5"/>
              </a:rPr>
              <a:t>http</a:t>
            </a:r>
            <a:r>
              <a:rPr lang="en-US" sz="1200" u="sng" dirty="0">
                <a:hlinkClick r:id="rId5"/>
              </a:rPr>
              <a:t>://</a:t>
            </a:r>
            <a:r>
              <a:rPr lang="en-US" sz="1200" u="sng" dirty="0" smtClean="0">
                <a:hlinkClick r:id="rId5"/>
              </a:rPr>
              <a:t>gulfnews.com/news/gulf/uae/general/pricing-strategy-it-s-all-in-the-numbers-1.789595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VIDEO </a:t>
            </a:r>
            <a:r>
              <a:rPr lang="en-US" sz="1200" dirty="0"/>
              <a:t>Where’s my change?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6"/>
              </a:rPr>
              <a:t>http</a:t>
            </a:r>
            <a:r>
              <a:rPr lang="en-US" sz="1200" u="sng" dirty="0">
                <a:hlinkClick r:id="rId6"/>
              </a:rPr>
              <a:t>://</a:t>
            </a:r>
            <a:r>
              <a:rPr lang="en-US" sz="1200" u="sng" dirty="0" smtClean="0">
                <a:hlinkClick r:id="rId6"/>
              </a:rPr>
              <a:t>gulfnews.com/gntv/news/where-s-my-change-1.789911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ONLINE READER INTERACTION </a:t>
            </a:r>
            <a:r>
              <a:rPr lang="en-US" sz="1200" dirty="0"/>
              <a:t>Thank you Gulf News, say hundreds of readers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7"/>
              </a:rPr>
              <a:t>http</a:t>
            </a:r>
            <a:r>
              <a:rPr lang="en-US" sz="1200" u="sng" dirty="0">
                <a:hlinkClick r:id="rId7"/>
              </a:rPr>
              <a:t>://</a:t>
            </a:r>
            <a:r>
              <a:rPr lang="en-US" sz="1200" u="sng" dirty="0" smtClean="0">
                <a:hlinkClick r:id="rId7"/>
              </a:rPr>
              <a:t>gulfnews.com/news/gulf/uae/general/readers-say-they-were-unaware-smaller-fils-coins-existed-1.790116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PRINT </a:t>
            </a:r>
            <a:r>
              <a:rPr lang="en-US" sz="1200" dirty="0"/>
              <a:t>UAE Central Bank continues to mint smaller </a:t>
            </a:r>
            <a:r>
              <a:rPr lang="en-US" sz="1200" dirty="0" smtClean="0"/>
              <a:t>coins (</a:t>
            </a:r>
            <a:r>
              <a:rPr lang="en-US" sz="1200" u="sng" dirty="0" smtClean="0">
                <a:hlinkClick r:id="rId8"/>
              </a:rPr>
              <a:t>http</a:t>
            </a:r>
            <a:r>
              <a:rPr lang="en-US" sz="1200" u="sng" dirty="0">
                <a:hlinkClick r:id="rId8"/>
              </a:rPr>
              <a:t>://</a:t>
            </a:r>
            <a:r>
              <a:rPr lang="en-US" sz="1200" u="sng" dirty="0" smtClean="0">
                <a:hlinkClick r:id="rId8"/>
              </a:rPr>
              <a:t>gulfnews.com/news/gulf/uae/general/uae-central-bank-continues-to-mint-all-six-denominations-official-1.789597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PRINT </a:t>
            </a:r>
            <a:r>
              <a:rPr lang="en-US" sz="1200" b="1" dirty="0" smtClean="0">
                <a:solidFill>
                  <a:srgbClr val="FFC000"/>
                </a:solidFill>
              </a:rPr>
              <a:t>&amp; VIDEO </a:t>
            </a:r>
            <a:r>
              <a:rPr lang="en-US" sz="1200" dirty="0" smtClean="0"/>
              <a:t>There’s </a:t>
            </a:r>
            <a:r>
              <a:rPr lang="en-US" sz="1200" dirty="0"/>
              <a:t>no small change on Bank Street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9"/>
              </a:rPr>
              <a:t>http</a:t>
            </a:r>
            <a:r>
              <a:rPr lang="en-US" sz="1200" u="sng" dirty="0">
                <a:hlinkClick r:id="rId9"/>
              </a:rPr>
              <a:t>://</a:t>
            </a:r>
            <a:r>
              <a:rPr lang="en-US" sz="1200" u="sng" dirty="0" smtClean="0">
                <a:hlinkClick r:id="rId9"/>
              </a:rPr>
              <a:t>gulfnews.com/news/gulf/uae/general/every-fils-counts-bank-street-has-no-small-change-1.794138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READER RESPONSE</a:t>
            </a:r>
            <a:r>
              <a:rPr lang="en-US" sz="1200" b="1" dirty="0"/>
              <a:t> </a:t>
            </a:r>
            <a:r>
              <a:rPr lang="en-US" sz="1200" dirty="0"/>
              <a:t>Customers lose dirhams over </a:t>
            </a:r>
            <a:r>
              <a:rPr lang="en-US" sz="1200" dirty="0" err="1" smtClean="0"/>
              <a:t>fils</a:t>
            </a:r>
            <a:r>
              <a:rPr lang="en-US" sz="1200" dirty="0" smtClean="0"/>
              <a:t> (</a:t>
            </a:r>
            <a:r>
              <a:rPr lang="en-US" sz="1200" u="sng" dirty="0" smtClean="0">
                <a:hlinkClick r:id="rId10"/>
              </a:rPr>
              <a:t>http</a:t>
            </a:r>
            <a:r>
              <a:rPr lang="en-US" sz="1200" u="sng" dirty="0">
                <a:hlinkClick r:id="rId10"/>
              </a:rPr>
              <a:t>://</a:t>
            </a:r>
            <a:r>
              <a:rPr lang="en-US" sz="1200" u="sng" dirty="0" smtClean="0">
                <a:hlinkClick r:id="rId10"/>
              </a:rPr>
              <a:t>gulfnews.com/news/gulf/uae/customers-lose-dirhams-over-fils-1.790718</a:t>
            </a:r>
            <a:r>
              <a:rPr lang="en-US" sz="1200" u="sng" dirty="0" smtClean="0"/>
              <a:t>)</a:t>
            </a:r>
            <a:endParaRPr lang="en-US" sz="1200" dirty="0"/>
          </a:p>
          <a:p>
            <a:pPr lvl="0"/>
            <a:r>
              <a:rPr lang="en-US" sz="1200" b="1" dirty="0">
                <a:solidFill>
                  <a:srgbClr val="FFC000"/>
                </a:solidFill>
              </a:rPr>
              <a:t>RADIO </a:t>
            </a:r>
            <a:r>
              <a:rPr lang="en-US" sz="1200" dirty="0"/>
              <a:t>Gulf News goes looking for exact change </a:t>
            </a:r>
            <a:r>
              <a:rPr lang="en-US" sz="1200" dirty="0" smtClean="0"/>
              <a:t>(</a:t>
            </a:r>
            <a:r>
              <a:rPr lang="en-US" sz="1200" u="sng" dirty="0" smtClean="0">
                <a:hlinkClick r:id="rId3"/>
              </a:rPr>
              <a:t>http</a:t>
            </a:r>
            <a:r>
              <a:rPr lang="en-US" sz="1200" u="sng" dirty="0">
                <a:hlinkClick r:id="rId3"/>
              </a:rPr>
              <a:t>://gulfnews.com/news/gulf/uae/general/special-report-don-t-leave-without-your-10-fils-1.789596</a:t>
            </a:r>
            <a:r>
              <a:rPr lang="en-US" sz="1200" dirty="0"/>
              <a:t> </a:t>
            </a:r>
            <a:r>
              <a:rPr lang="en-US" sz="1000" i="1" dirty="0"/>
              <a:t>(</a:t>
            </a:r>
            <a:r>
              <a:rPr lang="en-US" sz="1000" i="1" dirty="0" err="1"/>
              <a:t>AudioBoo</a:t>
            </a:r>
            <a:r>
              <a:rPr lang="en-US" sz="1000" i="1" dirty="0"/>
              <a:t> embedded)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Don’t leave without your 10 </a:t>
            </a:r>
            <a:r>
              <a:rPr lang="en-US" sz="1200" i="1" kern="0" dirty="0" err="1" smtClean="0">
                <a:latin typeface="+mn-lt"/>
                <a:ea typeface="+mj-ea"/>
                <a:cs typeface="+mj-cs"/>
              </a:rPr>
              <a:t>fils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9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229600" cy="367240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9900"/>
                </a:solidFill>
              </a:rPr>
              <a:t>Thank you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Don’t leave without your 10 </a:t>
            </a:r>
            <a:r>
              <a:rPr lang="en-US" sz="1200" i="1" kern="0" dirty="0" err="1" smtClean="0">
                <a:latin typeface="+mn-lt"/>
                <a:ea typeface="+mj-ea"/>
                <a:cs typeface="+mj-cs"/>
              </a:rPr>
              <a:t>fils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1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383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DON’T LEAVE WITHOUT YOUR 10 FILS  Submission for XMA Cross Media Awards 2012  Category: Special Projects</vt:lpstr>
      <vt:lpstr>Why did we decide on this project?</vt:lpstr>
      <vt:lpstr>Key components of the project</vt:lpstr>
      <vt:lpstr>Thank you</vt:lpstr>
    </vt:vector>
  </TitlesOfParts>
  <Company>Al Nisr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 A. Ali</dc:creator>
  <cp:lastModifiedBy>Chiranjib Sengupta</cp:lastModifiedBy>
  <cp:revision>72</cp:revision>
  <dcterms:created xsi:type="dcterms:W3CDTF">2012-02-08T13:15:40Z</dcterms:created>
  <dcterms:modified xsi:type="dcterms:W3CDTF">2012-07-18T15:41:20Z</dcterms:modified>
</cp:coreProperties>
</file>