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5" r:id="rId3"/>
    <p:sldId id="301" r:id="rId4"/>
    <p:sldId id="302" r:id="rId5"/>
  </p:sldIdLst>
  <p:sldSz cx="9144000" cy="6858000" type="screen4x3"/>
  <p:notesSz cx="6858000" cy="90646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B2B2B2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BD22D88-64CF-4CB7-9CAC-CFC2DC8F2B30}" type="datetimeFigureOut">
              <a:rPr lang="en-US"/>
              <a:pPr>
                <a:defRPr/>
              </a:pPr>
              <a:t>7/18/2012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79450"/>
            <a:ext cx="4530725" cy="3398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05300"/>
            <a:ext cx="5486400" cy="4079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060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10600"/>
            <a:ext cx="297180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059E90D-335F-4226-9BF3-D1CA50A03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30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9E90D-335F-4226-9BF3-D1CA50A03B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06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9E90D-335F-4226-9BF3-D1CA50A03B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42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9E90D-335F-4226-9BF3-D1CA50A03B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42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59E90D-335F-4226-9BF3-D1CA50A03BE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4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47B5-E93E-4E5D-A642-AF9692692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96AE-F4DB-4748-BD98-DCC019015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9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EDF12-A7E0-4D07-95BF-608CFF74F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6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CA704-D5EF-4A57-B1B1-210E9E4DA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2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2C71-C0C8-44E7-8F24-B967718CC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B9BDA-FE04-4CC1-AA9A-D6F7427DE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C379-B3CA-4A50-96AF-8E0D2D74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0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BB41E-0167-4E4E-AAFE-6FDE0A959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841F0-F790-4E8E-8D66-940486C72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8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5C8A1-2C17-459A-AD14-F4C94E1EA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9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75D55-F987-488D-A657-244A39621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3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8E74-24D4-4986-B83D-424FB1330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4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4F96569-88F5-422C-9145-48FBD3150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ulfnews.com/multimedia/graphics/hamdan-s-best-stars-who-left-their-mark-1.95322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gulfnews.com/sport/horse-racing/hamdan-dedicates-team-win-to-khalifa-mohammad-1.952699" TargetMode="External"/><Relationship Id="rId4" Type="http://schemas.openxmlformats.org/officeDocument/2006/relationships/hyperlink" Target="http://gulfnews.com/sport/horse-racing/the-name-of-the-game-1.95331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124744"/>
            <a:ext cx="8856984" cy="2088231"/>
          </a:xfrm>
        </p:spPr>
        <p:txBody>
          <a:bodyPr/>
          <a:lstStyle/>
          <a:p>
            <a:pPr eaLnBrk="1" hangingPunct="1"/>
            <a:r>
              <a:rPr lang="en-US" sz="3800" b="1" dirty="0" smtClean="0">
                <a:solidFill>
                  <a:srgbClr val="FF9900"/>
                </a:solidFill>
              </a:rPr>
              <a:t>THE NAME OF THE GAME</a:t>
            </a:r>
            <a:r>
              <a:rPr lang="en-US" sz="4100" b="1" dirty="0" smtClean="0">
                <a:solidFill>
                  <a:srgbClr val="FF9900"/>
                </a:solidFill>
              </a:rPr>
              <a:t/>
            </a:r>
            <a:br>
              <a:rPr lang="en-US" sz="4100" b="1" dirty="0" smtClean="0">
                <a:solidFill>
                  <a:srgbClr val="FF9900"/>
                </a:solidFill>
              </a:rPr>
            </a:br>
            <a:r>
              <a:rPr lang="en-US" sz="1600" b="1" dirty="0" smtClean="0">
                <a:solidFill>
                  <a:srgbClr val="FF9900"/>
                </a:solidFill>
              </a:rPr>
              <a:t/>
            </a:r>
            <a:br>
              <a:rPr lang="en-US" sz="1600" b="1" dirty="0" smtClean="0">
                <a:solidFill>
                  <a:srgbClr val="FF9900"/>
                </a:solidFill>
              </a:rPr>
            </a:br>
            <a:r>
              <a:rPr lang="en-US" sz="1600" i="1" dirty="0" smtClean="0">
                <a:latin typeface="+mn-lt"/>
              </a:rPr>
              <a:t>Submission for XMA Cross Media Awards 2012 </a:t>
            </a:r>
            <a:br>
              <a:rPr lang="en-US" sz="1600" i="1" dirty="0" smtClean="0">
                <a:latin typeface="+mn-lt"/>
              </a:rPr>
            </a:br>
            <a:r>
              <a:rPr lang="en-US" sz="1600" i="1" dirty="0" smtClean="0">
                <a:latin typeface="+mn-lt"/>
              </a:rPr>
              <a:t>Category: Special Projects</a:t>
            </a:r>
            <a:endParaRPr lang="en-US" sz="1600" dirty="0" smtClean="0">
              <a:latin typeface="+mn-lt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185988"/>
          </a:xfrm>
        </p:spPr>
        <p:txBody>
          <a:bodyPr/>
          <a:lstStyle/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>
                <a:solidFill>
                  <a:srgbClr val="FFC000"/>
                </a:solidFill>
              </a:rPr>
              <a:t>GULF NEWS</a:t>
            </a:r>
            <a:endParaRPr lang="en-US" sz="1800" dirty="0">
              <a:solidFill>
                <a:srgbClr val="FFC000"/>
              </a:solidFill>
            </a:endParaRPr>
          </a:p>
          <a:p>
            <a:pPr eaLnBrk="1" hangingPunct="1"/>
            <a:r>
              <a:rPr lang="en-US" sz="1800" dirty="0" smtClean="0">
                <a:solidFill>
                  <a:srgbClr val="FFC000"/>
                </a:solidFill>
              </a:rPr>
              <a:t>Published:</a:t>
            </a:r>
            <a:r>
              <a:rPr lang="en-US" sz="1800" dirty="0" smtClean="0"/>
              <a:t> </a:t>
            </a:r>
            <a:r>
              <a:rPr lang="en-US" sz="1800" dirty="0" smtClean="0"/>
              <a:t>December 2011</a:t>
            </a:r>
            <a:endParaRPr lang="en-US" sz="1800" dirty="0" smtClean="0"/>
          </a:p>
          <a:p>
            <a:pPr eaLnBrk="1" hangingPunct="1"/>
            <a:r>
              <a:rPr lang="en-US" sz="1400" dirty="0" smtClean="0">
                <a:solidFill>
                  <a:srgbClr val="FFC000"/>
                </a:solidFill>
              </a:rPr>
              <a:t>Sections involved:</a:t>
            </a:r>
            <a:r>
              <a:rPr lang="en-US" sz="1400" dirty="0" smtClean="0"/>
              <a:t> </a:t>
            </a:r>
            <a:r>
              <a:rPr lang="en-US" sz="1400" dirty="0"/>
              <a:t>Sport; Design; Web; Pictures; </a:t>
            </a:r>
            <a:r>
              <a:rPr lang="en-US" sz="1400" dirty="0" smtClean="0"/>
              <a:t>Hub</a:t>
            </a:r>
          </a:p>
          <a:p>
            <a:pPr eaLnBrk="1" hangingPunct="1"/>
            <a:r>
              <a:rPr lang="en-US" sz="1400" dirty="0" smtClean="0">
                <a:solidFill>
                  <a:srgbClr val="FFC000"/>
                </a:solidFill>
              </a:rPr>
              <a:t>Media: </a:t>
            </a:r>
            <a:r>
              <a:rPr lang="en-US" sz="1400" dirty="0" smtClean="0"/>
              <a:t>Online; Print; Reader Interactivity</a:t>
            </a:r>
          </a:p>
        </p:txBody>
      </p:sp>
      <p:pic>
        <p:nvPicPr>
          <p:cNvPr id="15363" name="Picture 9" descr="C:\Documents and Settings\oali\Desktop\gn_MED_new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072188"/>
            <a:ext cx="5715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57313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9900"/>
                </a:solidFill>
              </a:rPr>
              <a:t>Why did we decide on this project?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920"/>
            <a:ext cx="8229600" cy="3456384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Ever </a:t>
            </a:r>
            <a:r>
              <a:rPr lang="en-US" sz="1600" dirty="0"/>
              <a:t>wondered why names were given to race horses like Secretariat, </a:t>
            </a:r>
            <a:r>
              <a:rPr lang="en-US" sz="1600" dirty="0" err="1"/>
              <a:t>Seabiscuit</a:t>
            </a:r>
            <a:r>
              <a:rPr lang="en-US" sz="1600" dirty="0"/>
              <a:t>, Brigadier Gerard, Man O' War or Nijinsky? It appears that choosing a name for a horse can be a very passionate process. It certainly was in the case of </a:t>
            </a:r>
            <a:r>
              <a:rPr lang="en-US" sz="1600" dirty="0" err="1"/>
              <a:t>Shaikh</a:t>
            </a:r>
            <a:r>
              <a:rPr lang="en-US" sz="1600" dirty="0"/>
              <a:t> </a:t>
            </a:r>
            <a:r>
              <a:rPr lang="en-US" sz="1600" dirty="0" err="1"/>
              <a:t>Hamdan</a:t>
            </a:r>
            <a:r>
              <a:rPr lang="en-US" sz="1600" dirty="0"/>
              <a:t> Bin Rashid Al </a:t>
            </a:r>
            <a:r>
              <a:rPr lang="en-US" sz="1600" dirty="0" err="1"/>
              <a:t>Maktoum</a:t>
            </a:r>
            <a:r>
              <a:rPr lang="en-US" sz="1600" dirty="0"/>
              <a:t>, Deputy Ruler of Dubai and Minister of Finance, one of the most successful owners and breeders on the international racing scene over the last 30 years. </a:t>
            </a:r>
            <a:r>
              <a:rPr lang="en-US" sz="1600" dirty="0" err="1"/>
              <a:t>Shaikh</a:t>
            </a:r>
            <a:r>
              <a:rPr lang="en-US" sz="1600" dirty="0"/>
              <a:t> </a:t>
            </a:r>
            <a:r>
              <a:rPr lang="en-US" sz="1600" dirty="0" err="1"/>
              <a:t>Hamdan</a:t>
            </a:r>
            <a:r>
              <a:rPr lang="en-US" sz="1600" dirty="0"/>
              <a:t> has bred and owned some great champions, all of whom he has given characteristically Arabic names such as Al </a:t>
            </a:r>
            <a:r>
              <a:rPr lang="en-US" sz="1600" dirty="0" err="1"/>
              <a:t>Bahathri</a:t>
            </a:r>
            <a:r>
              <a:rPr lang="en-US" sz="1600" dirty="0"/>
              <a:t>, </a:t>
            </a:r>
            <a:r>
              <a:rPr lang="en-US" sz="1600" dirty="0" err="1"/>
              <a:t>Nashwan</a:t>
            </a:r>
            <a:r>
              <a:rPr lang="en-US" sz="1600" dirty="0"/>
              <a:t> and </a:t>
            </a:r>
            <a:r>
              <a:rPr lang="en-US" sz="1600" dirty="0" err="1"/>
              <a:t>Salsabil</a:t>
            </a:r>
            <a:r>
              <a:rPr lang="en-US" sz="1600" dirty="0"/>
              <a:t>. But what's the story behind the names? Gulf News decided to dig deep into the inside story of </a:t>
            </a:r>
            <a:r>
              <a:rPr lang="en-US" sz="1600" dirty="0" smtClean="0"/>
              <a:t>an extraordinary process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0"/>
            <a:ext cx="3563888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0" bIns="0"/>
          <a:lstStyle/>
          <a:p>
            <a:pPr>
              <a:defRPr/>
            </a:pPr>
            <a:r>
              <a:rPr lang="en-US" sz="2000" b="1" kern="0" dirty="0" smtClean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Special project</a:t>
            </a:r>
            <a:r>
              <a:rPr lang="en-US" sz="2800" kern="0" dirty="0">
                <a:latin typeface="+mj-lt"/>
                <a:ea typeface="+mj-ea"/>
                <a:cs typeface="+mj-cs"/>
              </a:rPr>
              <a:t/>
            </a:r>
            <a:br>
              <a:rPr lang="en-US" sz="2800" kern="0" dirty="0">
                <a:latin typeface="+mj-lt"/>
                <a:ea typeface="+mj-ea"/>
                <a:cs typeface="+mj-cs"/>
              </a:rPr>
            </a:br>
            <a:r>
              <a:rPr lang="en-US" sz="1200" i="1" kern="0" dirty="0" smtClean="0">
                <a:latin typeface="+mn-lt"/>
                <a:ea typeface="+mj-ea"/>
                <a:cs typeface="+mj-cs"/>
              </a:rPr>
              <a:t>The name of the game</a:t>
            </a:r>
            <a:endParaRPr lang="en-US" sz="1200" i="1" kern="0" dirty="0">
              <a:latin typeface="+mn-lt"/>
              <a:ea typeface="+mj-ea"/>
              <a:cs typeface="+mj-cs"/>
            </a:endParaRPr>
          </a:p>
        </p:txBody>
      </p:sp>
      <p:pic>
        <p:nvPicPr>
          <p:cNvPr id="7" name="Picture 9" descr="C:\Documents and Settings\oali\Desktop\gn_MED_new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072188"/>
            <a:ext cx="5715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721"/>
            <a:ext cx="8229600" cy="1152128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9900"/>
                </a:solidFill>
              </a:rPr>
              <a:t>Key components of the project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3960440"/>
          </a:xfrm>
        </p:spPr>
        <p:txBody>
          <a:bodyPr/>
          <a:lstStyle/>
          <a:p>
            <a:pPr lvl="0"/>
            <a:endParaRPr lang="en-US" sz="1400" dirty="0"/>
          </a:p>
          <a:p>
            <a:pPr lvl="0"/>
            <a:r>
              <a:rPr lang="en-US" sz="1400" b="1" dirty="0" smtClean="0">
                <a:solidFill>
                  <a:srgbClr val="FFC000"/>
                </a:solidFill>
              </a:rPr>
              <a:t>INTERACTIVE</a:t>
            </a:r>
            <a:r>
              <a:rPr lang="en-US" sz="1400" b="1" dirty="0" smtClean="0"/>
              <a:t> </a:t>
            </a:r>
            <a:r>
              <a:rPr lang="en-US" sz="1400" b="1" dirty="0">
                <a:solidFill>
                  <a:srgbClr val="FFC000"/>
                </a:solidFill>
              </a:rPr>
              <a:t>GRAPHICS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/>
              <a:t>What’s behind the Arabic names of champion horses: </a:t>
            </a:r>
            <a:r>
              <a:rPr lang="en-US" sz="1400" u="sng" dirty="0">
                <a:hlinkClick r:id="rId3"/>
              </a:rPr>
              <a:t>http://</a:t>
            </a:r>
            <a:r>
              <a:rPr lang="en-US" sz="1400" u="sng" dirty="0" smtClean="0">
                <a:hlinkClick r:id="rId3"/>
              </a:rPr>
              <a:t>gulfnews.com/multimedia/graphics/hamdan-s-best-stars-who-left-their-mark-1.953223</a:t>
            </a:r>
            <a:endParaRPr lang="en-US" sz="1400" u="sng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r>
              <a:rPr lang="en-US" sz="1400" b="1" dirty="0">
                <a:solidFill>
                  <a:srgbClr val="FFC000"/>
                </a:solidFill>
              </a:rPr>
              <a:t>PRINT</a:t>
            </a:r>
            <a:r>
              <a:rPr lang="en-US" sz="1400" b="1" dirty="0"/>
              <a:t> </a:t>
            </a:r>
            <a:r>
              <a:rPr lang="en-US" sz="1400" dirty="0"/>
              <a:t>An extraordinary exercise to choose the name of a </a:t>
            </a:r>
            <a:r>
              <a:rPr lang="en-US" sz="1400" dirty="0" smtClean="0"/>
              <a:t>horse: </a:t>
            </a:r>
            <a:r>
              <a:rPr lang="en-US" sz="1400" u="sng" dirty="0">
                <a:hlinkClick r:id="rId4"/>
              </a:rPr>
              <a:t>http://</a:t>
            </a:r>
            <a:r>
              <a:rPr lang="en-US" sz="1400" u="sng" dirty="0" smtClean="0">
                <a:hlinkClick r:id="rId4"/>
              </a:rPr>
              <a:t>gulfnews.com/sport/horse-racing/the-name-of-the-game-1.953316</a:t>
            </a:r>
            <a:endParaRPr lang="en-US" sz="1400" u="sng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r>
              <a:rPr lang="en-US" sz="1400" b="1" dirty="0">
                <a:solidFill>
                  <a:srgbClr val="FFC000"/>
                </a:solidFill>
              </a:rPr>
              <a:t>PRINT </a:t>
            </a:r>
            <a:r>
              <a:rPr lang="en-US" sz="1400" dirty="0"/>
              <a:t>The men who make it possible: </a:t>
            </a:r>
            <a:r>
              <a:rPr lang="en-US" sz="1400" u="sng" dirty="0">
                <a:hlinkClick r:id="rId5"/>
              </a:rPr>
              <a:t>http://</a:t>
            </a:r>
            <a:r>
              <a:rPr lang="en-US" sz="1400" u="sng" dirty="0" smtClean="0">
                <a:hlinkClick r:id="rId5"/>
              </a:rPr>
              <a:t>gulfnews.com/sport/horse-racing/hamdan-dedicates-team-win-to-khalifa-mohammad-1.952699</a:t>
            </a:r>
            <a:endParaRPr lang="en-US" sz="1400" u="sng" dirty="0" smtClean="0"/>
          </a:p>
          <a:p>
            <a:pPr lvl="0"/>
            <a:endParaRPr lang="en-US" sz="1400" u="sng" dirty="0"/>
          </a:p>
          <a:p>
            <a:pPr lvl="0"/>
            <a:endParaRPr lang="en-US" sz="1400" u="sng" dirty="0" smtClean="0"/>
          </a:p>
          <a:p>
            <a:pPr lvl="0"/>
            <a:endParaRPr lang="en-US" sz="1400" u="sng" dirty="0"/>
          </a:p>
          <a:p>
            <a:pPr lvl="0"/>
            <a:endParaRPr lang="en-US" sz="1400" u="sng" dirty="0" smtClean="0"/>
          </a:p>
          <a:p>
            <a:pPr marL="0" lvl="0" indent="0">
              <a:buNone/>
            </a:pPr>
            <a:endParaRPr lang="en-US" sz="1100" i="1" dirty="0" smtClean="0"/>
          </a:p>
          <a:p>
            <a:pPr marL="0" lvl="0" indent="0">
              <a:buNone/>
            </a:pPr>
            <a:endParaRPr lang="en-US" sz="1100" i="1" dirty="0"/>
          </a:p>
          <a:p>
            <a:pPr marL="0" lvl="0" indent="0">
              <a:buNone/>
            </a:pPr>
            <a:r>
              <a:rPr lang="en-US" sz="1000" i="1" dirty="0" smtClean="0"/>
              <a:t>(Please right click on the links to read)</a:t>
            </a:r>
            <a:endParaRPr lang="en-US" sz="1000" i="1" dirty="0"/>
          </a:p>
          <a:p>
            <a:pPr marL="0" lvl="0" indent="0">
              <a:buNone/>
            </a:pPr>
            <a:endParaRPr lang="en-US" sz="1400" dirty="0" smtClean="0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0"/>
            <a:ext cx="3563888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0" bIns="0"/>
          <a:lstStyle/>
          <a:p>
            <a:pPr>
              <a:defRPr/>
            </a:pPr>
            <a:r>
              <a:rPr lang="en-US" sz="2000" b="1" kern="0" dirty="0" smtClean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Special project</a:t>
            </a:r>
            <a:r>
              <a:rPr lang="en-US" sz="2800" kern="0" dirty="0">
                <a:latin typeface="+mj-lt"/>
                <a:ea typeface="+mj-ea"/>
                <a:cs typeface="+mj-cs"/>
              </a:rPr>
              <a:t/>
            </a:r>
            <a:br>
              <a:rPr lang="en-US" sz="2800" kern="0" dirty="0">
                <a:latin typeface="+mj-lt"/>
                <a:ea typeface="+mj-ea"/>
                <a:cs typeface="+mj-cs"/>
              </a:rPr>
            </a:br>
            <a:r>
              <a:rPr lang="en-US" sz="1200" i="1" kern="0" dirty="0" smtClean="0">
                <a:latin typeface="+mn-lt"/>
                <a:ea typeface="+mj-ea"/>
                <a:cs typeface="+mj-cs"/>
              </a:rPr>
              <a:t>The name of the game</a:t>
            </a:r>
            <a:endParaRPr lang="en-US" sz="1200" i="1" kern="0" dirty="0">
              <a:latin typeface="+mn-lt"/>
              <a:ea typeface="+mj-ea"/>
              <a:cs typeface="+mj-cs"/>
            </a:endParaRPr>
          </a:p>
        </p:txBody>
      </p:sp>
      <p:pic>
        <p:nvPicPr>
          <p:cNvPr id="7" name="Picture 9" descr="C:\Documents and Settings\oali\Desktop\gn_MED_new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072188"/>
            <a:ext cx="5715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9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28800"/>
            <a:ext cx="8229600" cy="3672407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9900"/>
                </a:solidFill>
              </a:rPr>
              <a:t>Thank you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0" y="0"/>
            <a:ext cx="3563888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0" bIns="0"/>
          <a:lstStyle/>
          <a:p>
            <a:pPr>
              <a:defRPr/>
            </a:pPr>
            <a:r>
              <a:rPr lang="en-US" sz="2000" b="1" kern="0" dirty="0" smtClean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Special project</a:t>
            </a:r>
            <a:r>
              <a:rPr lang="en-US" sz="2800" kern="0" dirty="0">
                <a:latin typeface="+mj-lt"/>
                <a:ea typeface="+mj-ea"/>
                <a:cs typeface="+mj-cs"/>
              </a:rPr>
              <a:t/>
            </a:r>
            <a:br>
              <a:rPr lang="en-US" sz="2800" kern="0" dirty="0">
                <a:latin typeface="+mj-lt"/>
                <a:ea typeface="+mj-ea"/>
                <a:cs typeface="+mj-cs"/>
              </a:rPr>
            </a:br>
            <a:r>
              <a:rPr lang="en-US" sz="1200" i="1" kern="0" dirty="0" smtClean="0">
                <a:latin typeface="+mn-lt"/>
                <a:ea typeface="+mj-ea"/>
                <a:cs typeface="+mj-cs"/>
              </a:rPr>
              <a:t>The name of the game</a:t>
            </a:r>
            <a:endParaRPr lang="en-US" sz="1200" i="1" kern="0" dirty="0">
              <a:latin typeface="+mn-lt"/>
              <a:ea typeface="+mj-ea"/>
              <a:cs typeface="+mj-cs"/>
            </a:endParaRPr>
          </a:p>
        </p:txBody>
      </p:sp>
      <p:pic>
        <p:nvPicPr>
          <p:cNvPr id="7" name="Picture 9" descr="C:\Documents and Settings\oali\Desktop\gn_MED_new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072188"/>
            <a:ext cx="5715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12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239</Words>
  <Application>Microsoft Office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THE NAME OF THE GAME  Submission for XMA Cross Media Awards 2012  Category: Special Projects</vt:lpstr>
      <vt:lpstr>Why did we decide on this project?</vt:lpstr>
      <vt:lpstr>Key components of the project</vt:lpstr>
      <vt:lpstr>Thank you</vt:lpstr>
    </vt:vector>
  </TitlesOfParts>
  <Company>Al Nisr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Omar A. Ali</dc:creator>
  <cp:lastModifiedBy>Chiranjib Sengupta</cp:lastModifiedBy>
  <cp:revision>86</cp:revision>
  <dcterms:created xsi:type="dcterms:W3CDTF">2012-02-08T13:15:40Z</dcterms:created>
  <dcterms:modified xsi:type="dcterms:W3CDTF">2012-07-18T14:21:17Z</dcterms:modified>
</cp:coreProperties>
</file>